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03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7" r:id="rId12"/>
    <p:sldId id="265" r:id="rId13"/>
    <p:sldId id="26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84"/>
  </p:normalViewPr>
  <p:slideViewPr>
    <p:cSldViewPr snapToGrid="0" snapToObjects="1">
      <p:cViewPr varScale="1">
        <p:scale>
          <a:sx n="106" d="100"/>
          <a:sy n="106" d="100"/>
        </p:scale>
        <p:origin x="79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E1A06-8754-4870-9E44-E39BADAD98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27F020-BBC3-49BB-91C2-5B2CBD64B3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7C0C22-EBDA-4130-87AE-CB28BC19B0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12/10/21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A419A8-07CA-4A4C-AEC2-C40D4D50A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FA7B86-E610-42EA-B4DC-C2F44778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A7BA06D-B3FF-4E91-8639-B4569AE3AA23}"/>
              </a:ext>
            </a:extLst>
          </p:cNvPr>
          <p:cNvSpPr/>
          <p:nvPr/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Arc 7">
            <a:extLst>
              <a:ext uri="{FF2B5EF4-FFF2-40B4-BE49-F238E27FC236}">
                <a16:creationId xmlns:a16="http://schemas.microsoft.com/office/drawing/2014/main" id="{2B30C86D-5A07-48BC-9C9D-6F9A2DB1E9E1}"/>
              </a:ext>
            </a:extLst>
          </p:cNvPr>
          <p:cNvSpPr/>
          <p:nvPr/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072578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6E5D1-6D19-4E7F-9B4E-42326B771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D2A06C-F91A-4ADC-9CD2-61F0A4D7EE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43AA9A-2280-4F63-8B3D-20742AE69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12/10/21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0D986B-E58E-43B6-8A80-FFA9D8F748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140D36-2E71-4F27-967F-7A3E4C6EE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C1609904-5327-4D2C-A445-B270A00F3B5F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0FC7BEC-08C5-4D95-9C84-B48BC8AD1C94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68966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81FEA3D-0C7F-45CD-B6A0-942F707B36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8B8A12-BCE6-4D03-A637-1DEC8924BE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9755-9FF4-428A-AEB7-1A64774667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12/10/21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141836-11E2-49FD-877D-53B74514A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D24C42-4B05-4EEF-BE14-29041EC9C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5BADDEB1-F604-408B-B02A-A2814606E6AF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8DF7987-332F-4D6C-81C3-990F39C76C96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777776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FF209-11EE-4A3F-9685-A155FECD0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7AF11-F208-4FDA-9E19-D6CA34721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8597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E82FA1-02B7-467E-9F16-D17814940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12/10/21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389247-FB8A-4494-859B-B3754B02A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CA5B62-3338-46A5-B381-A63B88CB0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3DA7759-3209-4FE2-96D1-4EEDD81E9EA0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1460DAD-8769-4C9F-9C8C-BB0443909D76}"/>
              </a:ext>
            </a:extLst>
          </p:cNvPr>
          <p:cNvSpPr/>
          <p:nvPr/>
        </p:nvSpPr>
        <p:spPr>
          <a:xfrm flipH="1">
            <a:off x="123536" y="5717905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605623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C0001-5D76-45A0-A9F4-7172BDDD5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1462C4-0E4B-4DB7-A8BF-FE55142760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A5F313-1240-47AE-A026-7F349292B5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12/10/21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448158-6132-4335-B8E1-F6A8963837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94C5B6-1598-48B4-9B3A-3078FDBE9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FEDBDD32-D3EE-4848-A112-BA814D4631CD}"/>
              </a:ext>
            </a:extLst>
          </p:cNvPr>
          <p:cNvSpPr/>
          <p:nvPr/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61350361-843C-49D0-BD6A-ECDBA3842BA0}"/>
              </a:ext>
            </a:extLst>
          </p:cNvPr>
          <p:cNvSpPr/>
          <p:nvPr/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821906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BFD05-2CB2-4A7E-89E7-57615BA82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532B8-D460-476D-816F-725E8D96C0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F7120F-70AF-4ED5-B364-3AA55C6B44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D8B65F-F709-469F-9961-4D01896CAA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12/10/21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81C6BC-B23D-48BC-AD44-654DDB8D0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00D60B-86A1-479D-BCE8-06D2C3DBC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B4EC5136-99DA-40B5-8F79-5C3A56D38BA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F8FB775-26C4-41BA-837C-4478D48D215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005910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2983E-E761-4429-9203-7FE8B2DB6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21E9B7-62BE-49BA-AC6B-55250D6627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41A3FD-B90A-4C31-BD6B-581F9E2E0E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0D1D55-B722-4968-B171-AF3B462DDA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1085A8-02C2-4E7F-935E-5AEECBAD19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A8A5018-8A77-40E8-B159-4894ECF22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12/10/21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D79441-8908-4461-9FDD-BCE638837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D29F7D-B101-4950-A2C0-F350FB26D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62D7398-9A79-4B24-9C7D-F0DEED57C70B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07F28CD-1873-4E36-A064-2D25E0A8501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057126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11BF3-02E8-4EB7-818E-652B82CF2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4D3190-B78C-42F1-9D62-F523886BB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12/10/21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381C40-F9FC-4D58-8508-F0632DF5A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01CBCC-4CC2-49BD-B155-01E0F4D79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C13EF9C-0B5A-4364-91AA-E5DD5B536E54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F674475-6327-490A-BD7F-084F5C07F2E4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350403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024287-C9B9-48AC-8E4D-A282DE2F4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12/10/21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34C9A2-75A7-4164-B3B8-E6A9D60BA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BE73CE-2859-4D49-A9EC-26AF3FBDF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AA5ED585-FEBB-4DAD-84C0-97BEE6C360C3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EF6AC352-A720-4DB3-87CA-A33B0607CA2F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136239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FC812-4DB6-4F98-9404-29C191D3B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F0855E-0CD6-47DD-B648-4C84C783D7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50082B-17D7-4D61-8AEB-81517D85D2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A70783-FF31-4C4E-9196-EB169B209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12/10/21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92E260-747D-40FD-A062-9DD5E6835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7E50A0-1E05-49C5-88C9-462677512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2C155C63-9F58-4422-B669-F9748628067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385DBA62-0EDB-47AA-86C7-90463BC9B308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755304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D7521-E43D-41D1-B458-26B20DC6D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2472CF2-2653-4B98-A416-D7A0A860EC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EF87F5-0B10-4AC7-9599-F088C5E796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A07CB7-0520-4D64-B76C-C31AC5578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12/10/21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EEB226-AD45-45DF-AAB5-5513AE732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E96AEB-9481-4CCE-B110-FEDD33483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BA9707F-7BCE-464F-BF45-E216527084EE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C589723-2CC8-49D1-B4E1-36FECED6A2D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736161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EC5685-19F1-49DA-ADE5-D5D32F165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FC0A4D-22A1-4554-B5DE-887974F4DF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9D5CDC-F2CE-410E-AD13-DDC235C71C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82EDB8D0-98ED-4B86-9D5F-E61ADC70144D}" type="datetimeFigureOut">
              <a:rPr lang="en-US" smtClean="0"/>
              <a:pPr/>
              <a:t>12/10/21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40CD45-794A-4BB0-A427-0CE61AEAF4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B3AB91-9588-4071-92D2-364F4A6ED0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4854181D-6920-4594-9A5D-6CE56DC9F8B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95031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902" r:id="rId6"/>
    <p:sldLayoutId id="2147483897" r:id="rId7"/>
    <p:sldLayoutId id="2147483898" r:id="rId8"/>
    <p:sldLayoutId id="2147483899" r:id="rId9"/>
    <p:sldLayoutId id="2147483901" r:id="rId10"/>
    <p:sldLayoutId id="214748390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hijiemao/project1030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aggle.com/fedesoriano/company-bankruptcy-prediction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23DA7759-3209-4FE2-96D1-4EEDD81E9E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94433" y="2"/>
            <a:ext cx="849328" cy="357668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9" name="Freeform: Shape 68">
            <a:extLst>
              <a:ext uri="{FF2B5EF4-FFF2-40B4-BE49-F238E27FC236}">
                <a16:creationId xmlns:a16="http://schemas.microsoft.com/office/drawing/2014/main" id="{41460DAD-8769-4C9F-9C8C-BB0443909D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23536" y="5717905"/>
            <a:ext cx="1771609" cy="1140095"/>
          </a:xfrm>
          <a:custGeom>
            <a:avLst/>
            <a:gdLst/>
            <a:ahLst/>
            <a:cxnLst/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66A3F9DB-B144-47A4-9DB2-706C3908B2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!!Rectangle">
            <a:extLst>
              <a:ext uri="{FF2B5EF4-FFF2-40B4-BE49-F238E27FC236}">
                <a16:creationId xmlns:a16="http://schemas.microsoft.com/office/drawing/2014/main" id="{3D9A74CD-249A-437B-A289-413676038C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686646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7" name="Picture 3" descr="Close up shot of connecting patterns">
            <a:extLst>
              <a:ext uri="{FF2B5EF4-FFF2-40B4-BE49-F238E27FC236}">
                <a16:creationId xmlns:a16="http://schemas.microsoft.com/office/drawing/2014/main" id="{294C3DC2-C83D-467F-BAD6-C41BE82214B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20" y="357670"/>
            <a:ext cx="12191980" cy="6857990"/>
          </a:xfrm>
          <a:prstGeom prst="rect">
            <a:avLst/>
          </a:prstGeom>
        </p:spPr>
      </p:pic>
      <p:sp>
        <p:nvSpPr>
          <p:cNvPr id="75" name="Oval 74">
            <a:extLst>
              <a:ext uri="{FF2B5EF4-FFF2-40B4-BE49-F238E27FC236}">
                <a16:creationId xmlns:a16="http://schemas.microsoft.com/office/drawing/2014/main" id="{B10BB131-AC8E-4A8E-A5D1-36260F720C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9189" y="1119031"/>
            <a:ext cx="4619938" cy="461993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343A8E-E66F-C745-8495-FC47ADF524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71074" y="1396686"/>
            <a:ext cx="4078634" cy="461993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Predict Company Bankrupt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40735B-5EAE-5940-A30A-E067186236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98296" y="3414712"/>
            <a:ext cx="5536397" cy="3935281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</a:rPr>
              <a:t>Shijie Mao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</a:rPr>
              <a:t>Brown University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</a:rPr>
              <a:t>Dec. 7</a:t>
            </a:r>
            <a:r>
              <a:rPr lang="en-US" baseline="30000" dirty="0">
                <a:solidFill>
                  <a:srgbClr val="FFFFFF"/>
                </a:solidFill>
              </a:rPr>
              <a:t>th</a:t>
            </a:r>
            <a:r>
              <a:rPr lang="en-US" dirty="0">
                <a:solidFill>
                  <a:srgbClr val="FFFFFF"/>
                </a:solidFill>
              </a:rPr>
              <a:t> . 2021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</a:rPr>
              <a:t>GitHub Repo:</a:t>
            </a:r>
          </a:p>
          <a:p>
            <a:pPr algn="l"/>
            <a:r>
              <a:rPr lang="en-US" dirty="0">
                <a:hlinkClick r:id="rId3"/>
              </a:rPr>
              <a:t>https://github.com/shijiemao/project1030</a:t>
            </a:r>
            <a:r>
              <a:rPr lang="en-US" dirty="0"/>
              <a:t> 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77" name="Arc 76">
            <a:extLst>
              <a:ext uri="{FF2B5EF4-FFF2-40B4-BE49-F238E27FC236}">
                <a16:creationId xmlns:a16="http://schemas.microsoft.com/office/drawing/2014/main" id="{5B7778FC-632E-4DCA-A7CB-0D7731CCF9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9809111">
            <a:off x="8683720" y="941148"/>
            <a:ext cx="2987899" cy="2987899"/>
          </a:xfrm>
          <a:prstGeom prst="arc">
            <a:avLst>
              <a:gd name="adj1" fmla="val 15817365"/>
              <a:gd name="adj2" fmla="val 178138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FA23A907-97FB-4A8F-880A-DD77401C42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0048" y="4780992"/>
            <a:ext cx="546100" cy="546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022827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F5E03-28ED-FA43-8E7A-E32E81353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 : Global importance (5 least important)</a:t>
            </a:r>
          </a:p>
        </p:txBody>
      </p:sp>
      <p:pic>
        <p:nvPicPr>
          <p:cNvPr id="5" name="Content Placeholder 4" descr="Chart, box and whisker chart&#10;&#10;Description automatically generated">
            <a:extLst>
              <a:ext uri="{FF2B5EF4-FFF2-40B4-BE49-F238E27FC236}">
                <a16:creationId xmlns:a16="http://schemas.microsoft.com/office/drawing/2014/main" id="{47B18970-775D-6041-8B84-4E78CDF36A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44328" y="1674018"/>
            <a:ext cx="7742635" cy="5161757"/>
          </a:xfrm>
        </p:spPr>
      </p:pic>
    </p:spTree>
    <p:extLst>
      <p:ext uri="{BB962C8B-B14F-4D97-AF65-F5344CB8AC3E}">
        <p14:creationId xmlns:p14="http://schemas.microsoft.com/office/powerpoint/2010/main" val="8960633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41431D-8F70-994C-8D54-423126859F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353801" cy="1325563"/>
          </a:xfrm>
        </p:spPr>
        <p:txBody>
          <a:bodyPr/>
          <a:lstStyle/>
          <a:p>
            <a:r>
              <a:rPr lang="en-US" dirty="0"/>
              <a:t>Result : Local importance of most &amp; least feature</a:t>
            </a:r>
          </a:p>
        </p:txBody>
      </p:sp>
      <p:pic>
        <p:nvPicPr>
          <p:cNvPr id="5" name="Content Placeholder 4" descr="Chart, scatter chart&#10;&#10;Description automatically generated">
            <a:extLst>
              <a:ext uri="{FF2B5EF4-FFF2-40B4-BE49-F238E27FC236}">
                <a16:creationId xmlns:a16="http://schemas.microsoft.com/office/drawing/2014/main" id="{DDF608E0-3D1B-6C4F-8579-F9C0981270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0725" y="2010706"/>
            <a:ext cx="4930777" cy="3045480"/>
          </a:xfrm>
        </p:spPr>
      </p:pic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9FF25F4E-D519-C94B-92AE-EADAA05556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0499" y="2188621"/>
            <a:ext cx="4749800" cy="286756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E3FA9EE-E340-8F42-8FE5-0FC7D1309C28}"/>
              </a:ext>
            </a:extLst>
          </p:cNvPr>
          <p:cNvSpPr txBox="1"/>
          <p:nvPr/>
        </p:nvSpPr>
        <p:spPr>
          <a:xfrm>
            <a:off x="2424113" y="5056186"/>
            <a:ext cx="3671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Most important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901C7FB-8E46-A14E-859A-75C28730C7AD}"/>
              </a:ext>
            </a:extLst>
          </p:cNvPr>
          <p:cNvSpPr txBox="1"/>
          <p:nvPr/>
        </p:nvSpPr>
        <p:spPr>
          <a:xfrm>
            <a:off x="8203406" y="5056186"/>
            <a:ext cx="3671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Least important </a:t>
            </a:r>
          </a:p>
        </p:txBody>
      </p:sp>
    </p:spTree>
    <p:extLst>
      <p:ext uri="{BB962C8B-B14F-4D97-AF65-F5344CB8AC3E}">
        <p14:creationId xmlns:p14="http://schemas.microsoft.com/office/powerpoint/2010/main" val="23544469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01C8F2-8EDE-024F-B577-1D0B52413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Outlook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1132C1-C08C-4D4F-A526-B20AC2D236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Tune parameter more precisely and diversity. Especially in SVC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r>
              <a:rPr lang="en-US" dirty="0"/>
              <a:t>Think ways to keep most important Global feature stable. </a:t>
            </a:r>
          </a:p>
          <a:p>
            <a:endParaRPr lang="en-US" dirty="0"/>
          </a:p>
          <a:p>
            <a:r>
              <a:rPr lang="en-US" dirty="0"/>
              <a:t>Interpret more local importance to give more meaningful  insight of bankrupt company</a:t>
            </a:r>
          </a:p>
        </p:txBody>
      </p:sp>
    </p:spTree>
    <p:extLst>
      <p:ext uri="{BB962C8B-B14F-4D97-AF65-F5344CB8AC3E}">
        <p14:creationId xmlns:p14="http://schemas.microsoft.com/office/powerpoint/2010/main" val="66343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Freeform: Shape 9">
            <a:extLst>
              <a:ext uri="{FF2B5EF4-FFF2-40B4-BE49-F238E27FC236}">
                <a16:creationId xmlns:a16="http://schemas.microsoft.com/office/drawing/2014/main" id="{8A7BA06D-B3FF-4E91-8639-B4569AE3A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Arc 11">
            <a:extLst>
              <a:ext uri="{FF2B5EF4-FFF2-40B4-BE49-F238E27FC236}">
                <a16:creationId xmlns:a16="http://schemas.microsoft.com/office/drawing/2014/main" id="{2B30C86D-5A07-48BC-9C9D-6F9A2DB1E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41" name="Rectangle 13">
            <a:extLst>
              <a:ext uri="{FF2B5EF4-FFF2-40B4-BE49-F238E27FC236}">
                <a16:creationId xmlns:a16="http://schemas.microsoft.com/office/drawing/2014/main" id="{2B577FF9-3543-4875-815D-3D87BD8A20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F170BE-7E96-1444-887E-2635E2072D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4815" y="798703"/>
            <a:ext cx="5221185" cy="307201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Thank you!</a:t>
            </a:r>
          </a:p>
        </p:txBody>
      </p:sp>
      <p:sp>
        <p:nvSpPr>
          <p:cNvPr id="42" name="Freeform: Shape 15">
            <a:extLst>
              <a:ext uri="{FF2B5EF4-FFF2-40B4-BE49-F238E27FC236}">
                <a16:creationId xmlns:a16="http://schemas.microsoft.com/office/drawing/2014/main" id="{F5569EEC-E12F-4856-B407-02B2813A4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04059" y="0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Freeform: Shape 17">
            <a:extLst>
              <a:ext uri="{FF2B5EF4-FFF2-40B4-BE49-F238E27FC236}">
                <a16:creationId xmlns:a16="http://schemas.microsoft.com/office/drawing/2014/main" id="{CF860788-3A6A-45A3-B3F1-06F159665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67336" y="1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Graphic 6" descr="Smiling Face with No Fill">
            <a:extLst>
              <a:ext uri="{FF2B5EF4-FFF2-40B4-BE49-F238E27FC236}">
                <a16:creationId xmlns:a16="http://schemas.microsoft.com/office/drawing/2014/main" id="{19CAF62B-EDA9-4CC8-BC6B-B60843189C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93046" y="1209578"/>
            <a:ext cx="4055897" cy="4055897"/>
          </a:xfrm>
          <a:custGeom>
            <a:avLst/>
            <a:gdLst/>
            <a:ahLst/>
            <a:cxnLst/>
            <a:rect l="l" t="t" r="r" b="b"/>
            <a:pathLst>
              <a:path w="4579832" h="5347063">
                <a:moveTo>
                  <a:pt x="106985" y="0"/>
                </a:moveTo>
                <a:lnTo>
                  <a:pt x="4472847" y="0"/>
                </a:lnTo>
                <a:cubicBezTo>
                  <a:pt x="4531933" y="0"/>
                  <a:pt x="4579832" y="47899"/>
                  <a:pt x="4579832" y="106985"/>
                </a:cubicBezTo>
                <a:lnTo>
                  <a:pt x="4579832" y="5240078"/>
                </a:lnTo>
                <a:cubicBezTo>
                  <a:pt x="4579832" y="5299164"/>
                  <a:pt x="4531933" y="5347063"/>
                  <a:pt x="4472847" y="5347063"/>
                </a:cubicBezTo>
                <a:lnTo>
                  <a:pt x="106985" y="5347063"/>
                </a:lnTo>
                <a:cubicBezTo>
                  <a:pt x="47899" y="5347063"/>
                  <a:pt x="0" y="5299164"/>
                  <a:pt x="0" y="5240078"/>
                </a:cubicBezTo>
                <a:lnTo>
                  <a:pt x="0" y="106985"/>
                </a:lnTo>
                <a:cubicBezTo>
                  <a:pt x="0" y="47899"/>
                  <a:pt x="47899" y="0"/>
                  <a:pt x="106985" y="0"/>
                </a:cubicBezTo>
                <a:close/>
              </a:path>
            </a:pathLst>
          </a:custGeom>
        </p:spPr>
      </p:pic>
      <p:sp>
        <p:nvSpPr>
          <p:cNvPr id="44" name="Freeform: Shape 19">
            <a:extLst>
              <a:ext uri="{FF2B5EF4-FFF2-40B4-BE49-F238E27FC236}">
                <a16:creationId xmlns:a16="http://schemas.microsoft.com/office/drawing/2014/main" id="{DF1E3393-B852-4883-B778-ED3525112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032259" y="2916245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2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Freeform: Shape 21">
            <a:extLst>
              <a:ext uri="{FF2B5EF4-FFF2-40B4-BE49-F238E27FC236}">
                <a16:creationId xmlns:a16="http://schemas.microsoft.com/office/drawing/2014/main" id="{39853D09-4205-4CC7-83EB-288E886AC9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48440" y="5717906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Freeform: Shape 23">
            <a:extLst>
              <a:ext uri="{FF2B5EF4-FFF2-40B4-BE49-F238E27FC236}">
                <a16:creationId xmlns:a16="http://schemas.microsoft.com/office/drawing/2014/main" id="{0D040B79-3E73-4A31-840D-D6B9C9FDFC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47511" y="6258756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7" name="Freeform: Shape 25">
            <a:extLst>
              <a:ext uri="{FF2B5EF4-FFF2-40B4-BE49-F238E27FC236}">
                <a16:creationId xmlns:a16="http://schemas.microsoft.com/office/drawing/2014/main" id="{156C6AE5-3F8B-42AC-9EA4-1B686A11E9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43820" y="5835650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794340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4ADD16-8900-1F44-9A7A-7A47A655A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BD0B33-4F02-5148-B681-EF2A5BE646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63933"/>
          </a:xfrm>
        </p:spPr>
        <p:txBody>
          <a:bodyPr>
            <a:normAutofit/>
          </a:bodyPr>
          <a:lstStyle/>
          <a:p>
            <a:r>
              <a:rPr lang="en-US" dirty="0"/>
              <a:t>Classification Problem</a:t>
            </a:r>
          </a:p>
          <a:p>
            <a:r>
              <a:rPr lang="en-US" dirty="0"/>
              <a:t>Research on Bankrupt company which is essential for people who want to invest in these companies</a:t>
            </a:r>
          </a:p>
          <a:p>
            <a:r>
              <a:rPr lang="en-US" dirty="0"/>
              <a:t>Build a model to predict the bankrupt company and find the most important features which influence the bankrupt. </a:t>
            </a:r>
          </a:p>
          <a:p>
            <a:r>
              <a:rPr lang="en-US" dirty="0"/>
              <a:t>No missing values. </a:t>
            </a:r>
          </a:p>
          <a:p>
            <a:r>
              <a:rPr lang="en-US" dirty="0"/>
              <a:t>One categorical variable only has one class</a:t>
            </a:r>
          </a:p>
          <a:p>
            <a:r>
              <a:rPr lang="en-US" dirty="0"/>
              <a:t>Data source: Kaggle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>
                <a:hlinkClick r:id="rId2"/>
              </a:rPr>
              <a:t>https://www.kaggle.com/fedesoriano/company-bankruptcy-prediction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45933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F04E1-A55E-3242-B187-2F484A354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 Validation: Data Splitting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69E297-C71A-4443-A045-78C6D5DC37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353800" cy="3859742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Stratified K-fold: imbalanced data, no time-series pattern.</a:t>
            </a:r>
          </a:p>
          <a:p>
            <a:pPr marL="0" indent="0">
              <a:buNone/>
            </a:pPr>
            <a:r>
              <a:rPr lang="en-US" dirty="0"/>
              <a:t>		only 3.2% of the target variable are class 1 (bankrupt).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20% of the data set as Testing data </a:t>
            </a:r>
          </a:p>
          <a:p>
            <a:r>
              <a:rPr lang="en-US" dirty="0"/>
              <a:t>K = 4 to do cross-validation on the </a:t>
            </a:r>
          </a:p>
          <a:p>
            <a:pPr marL="0" indent="0">
              <a:buNone/>
            </a:pPr>
            <a:r>
              <a:rPr lang="en-US" dirty="0"/>
              <a:t>   rest 80% of the dataset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using</a:t>
            </a:r>
            <a:r>
              <a:rPr lang="zh-CN" altLang="en-US" dirty="0"/>
              <a:t> </a:t>
            </a:r>
            <a:r>
              <a:rPr lang="en-US" altLang="zh-CN" dirty="0"/>
              <a:t>20%</a:t>
            </a:r>
          </a:p>
          <a:p>
            <a:pPr marL="0" indent="0">
              <a:buNone/>
            </a:pPr>
            <a:r>
              <a:rPr lang="zh-CN" altLang="en-US" dirty="0"/>
              <a:t>   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Validation</a:t>
            </a:r>
            <a:r>
              <a:rPr lang="zh-CN" altLang="en-US" dirty="0"/>
              <a:t> </a:t>
            </a:r>
            <a:r>
              <a:rPr lang="en-US" altLang="zh-CN" dirty="0"/>
              <a:t>set</a:t>
            </a:r>
            <a:r>
              <a:rPr lang="zh-CN" altLang="en-US" dirty="0"/>
              <a:t> </a:t>
            </a:r>
            <a:r>
              <a:rPr lang="en-US" altLang="zh-CN" dirty="0"/>
              <a:t>each</a:t>
            </a:r>
            <a:r>
              <a:rPr lang="zh-CN" altLang="en-US" dirty="0"/>
              <a:t> </a:t>
            </a:r>
            <a:r>
              <a:rPr lang="en-US" altLang="zh-CN" dirty="0"/>
              <a:t>fold.</a:t>
            </a:r>
            <a:endParaRPr lang="en-US" dirty="0"/>
          </a:p>
          <a:p>
            <a:r>
              <a:rPr lang="en-US" dirty="0"/>
              <a:t>Use the test data to calculate scores.</a:t>
            </a:r>
          </a:p>
        </p:txBody>
      </p:sp>
      <p:pic>
        <p:nvPicPr>
          <p:cNvPr id="7" name="Picture 6" descr="Chart, pie chart&#10;&#10;Description automatically generated">
            <a:extLst>
              <a:ext uri="{FF2B5EF4-FFF2-40B4-BE49-F238E27FC236}">
                <a16:creationId xmlns:a16="http://schemas.microsoft.com/office/drawing/2014/main" id="{79B616DE-9A08-C845-BB3A-9A457433FF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0097" y="2846388"/>
            <a:ext cx="4490928" cy="2838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4957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53E60C6D-4E85-4E14-BCDF-BF15C241F7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88F5EF-F161-B241-8D27-8D9F607E05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456" y="486184"/>
            <a:ext cx="5397237" cy="132556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kern="1200" dirty="0">
                <a:latin typeface="+mj-lt"/>
                <a:ea typeface="+mj-ea"/>
                <a:cs typeface="+mj-cs"/>
              </a:rPr>
              <a:t>Cross Validation: Data Preprocessor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05CBAA-EBAB-1446-8D4C-157C24BF49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456" y="1946684"/>
            <a:ext cx="5994189" cy="435133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400" kern="1200" dirty="0">
                <a:latin typeface="+mn-lt"/>
                <a:ea typeface="+mn-ea"/>
                <a:cs typeface="+mn-cs"/>
              </a:rPr>
              <a:t>95 features: 93 numeric, 2 categorical</a:t>
            </a:r>
          </a:p>
          <a:p>
            <a:pPr marL="0" indent="0">
              <a:buNone/>
            </a:pPr>
            <a:endParaRPr lang="en-US" sz="2400" kern="1200" dirty="0">
              <a:latin typeface="+mn-lt"/>
              <a:ea typeface="+mn-ea"/>
              <a:cs typeface="+mn-cs"/>
            </a:endParaRPr>
          </a:p>
          <a:p>
            <a:pPr marL="0" indent="0">
              <a:buNone/>
            </a:pPr>
            <a:r>
              <a:rPr lang="en-US" sz="2400" kern="1200" dirty="0">
                <a:latin typeface="+mn-lt"/>
                <a:ea typeface="+mn-ea"/>
                <a:cs typeface="+mn-cs"/>
              </a:rPr>
              <a:t>Standard Scaler </a:t>
            </a:r>
            <a:r>
              <a:rPr lang="en-US" sz="2400" dirty="0"/>
              <a:t>f</a:t>
            </a:r>
            <a:r>
              <a:rPr lang="en-US" sz="2400" kern="1200" dirty="0">
                <a:latin typeface="+mn-lt"/>
                <a:ea typeface="+mn-ea"/>
                <a:cs typeface="+mn-cs"/>
              </a:rPr>
              <a:t>or numeric </a:t>
            </a:r>
          </a:p>
          <a:p>
            <a:pPr marL="0" indent="0">
              <a:buNone/>
            </a:pPr>
            <a:r>
              <a:rPr lang="en-US" sz="2400" kern="1200" dirty="0" err="1">
                <a:latin typeface="+mn-lt"/>
                <a:ea typeface="+mn-ea"/>
                <a:cs typeface="+mn-cs"/>
              </a:rPr>
              <a:t>OneHot</a:t>
            </a:r>
            <a:r>
              <a:rPr lang="en-US" sz="2400" kern="1200" dirty="0">
                <a:latin typeface="+mn-lt"/>
                <a:ea typeface="+mn-ea"/>
                <a:cs typeface="+mn-cs"/>
              </a:rPr>
              <a:t> encoding for categorical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kern="1200" dirty="0">
                <a:latin typeface="+mn-lt"/>
                <a:ea typeface="+mn-ea"/>
                <a:cs typeface="+mn-cs"/>
              </a:rPr>
              <a:t>After preprocessing, 96 features expected. </a:t>
            </a:r>
          </a:p>
        </p:txBody>
      </p:sp>
      <p:pic>
        <p:nvPicPr>
          <p:cNvPr id="7" name="Picture 6" descr="Chart, bar chart&#10;&#10;Description automatically generated">
            <a:extLst>
              <a:ext uri="{FF2B5EF4-FFF2-40B4-BE49-F238E27FC236}">
                <a16:creationId xmlns:a16="http://schemas.microsoft.com/office/drawing/2014/main" id="{72715B13-0F55-E544-8D15-B6F95A844E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8100" y="598677"/>
            <a:ext cx="4094819" cy="2733294"/>
          </a:xfrm>
          <a:custGeom>
            <a:avLst/>
            <a:gdLst/>
            <a:ahLst/>
            <a:cxnLst/>
            <a:rect l="l" t="t" r="r" b="b"/>
            <a:pathLst>
              <a:path w="4438338" h="2323972">
                <a:moveTo>
                  <a:pt x="69905" y="0"/>
                </a:moveTo>
                <a:lnTo>
                  <a:pt x="4368433" y="0"/>
                </a:lnTo>
                <a:cubicBezTo>
                  <a:pt x="4407040" y="0"/>
                  <a:pt x="4438338" y="31298"/>
                  <a:pt x="4438338" y="69905"/>
                </a:cubicBezTo>
                <a:lnTo>
                  <a:pt x="4438338" y="2254067"/>
                </a:lnTo>
                <a:cubicBezTo>
                  <a:pt x="4438338" y="2292674"/>
                  <a:pt x="4407040" y="2323972"/>
                  <a:pt x="4368433" y="2323972"/>
                </a:cubicBezTo>
                <a:lnTo>
                  <a:pt x="69905" y="2323972"/>
                </a:lnTo>
                <a:cubicBezTo>
                  <a:pt x="31298" y="2323972"/>
                  <a:pt x="0" y="2292674"/>
                  <a:pt x="0" y="2254067"/>
                </a:cubicBezTo>
                <a:lnTo>
                  <a:pt x="0" y="69905"/>
                </a:lnTo>
                <a:cubicBezTo>
                  <a:pt x="0" y="31298"/>
                  <a:pt x="31298" y="0"/>
                  <a:pt x="69905" y="0"/>
                </a:cubicBezTo>
                <a:close/>
              </a:path>
            </a:pathLst>
          </a:custGeom>
        </p:spPr>
      </p:pic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7D42D292-4C48-479B-9E59-E29CD9871C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19137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A picture containing chart&#10;&#10;Description automatically generated">
            <a:extLst>
              <a:ext uri="{FF2B5EF4-FFF2-40B4-BE49-F238E27FC236}">
                <a16:creationId xmlns:a16="http://schemas.microsoft.com/office/drawing/2014/main" id="{60D4A310-9728-3747-BA61-3AB25F9EB7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8100" y="3526029"/>
            <a:ext cx="4094817" cy="2733293"/>
          </a:xfrm>
          <a:custGeom>
            <a:avLst/>
            <a:gdLst/>
            <a:ahLst/>
            <a:cxnLst/>
            <a:rect l="l" t="t" r="r" b="b"/>
            <a:pathLst>
              <a:path w="4555700" h="2733294">
                <a:moveTo>
                  <a:pt x="82217" y="0"/>
                </a:moveTo>
                <a:lnTo>
                  <a:pt x="4473483" y="0"/>
                </a:lnTo>
                <a:cubicBezTo>
                  <a:pt x="4518890" y="0"/>
                  <a:pt x="4555700" y="36810"/>
                  <a:pt x="4555700" y="82217"/>
                </a:cubicBezTo>
                <a:lnTo>
                  <a:pt x="4555700" y="2651077"/>
                </a:lnTo>
                <a:cubicBezTo>
                  <a:pt x="4555700" y="2696484"/>
                  <a:pt x="4518890" y="2733294"/>
                  <a:pt x="4473483" y="2733294"/>
                </a:cubicBezTo>
                <a:lnTo>
                  <a:pt x="82217" y="2733294"/>
                </a:lnTo>
                <a:cubicBezTo>
                  <a:pt x="36810" y="2733294"/>
                  <a:pt x="0" y="2696484"/>
                  <a:pt x="0" y="2651077"/>
                </a:cubicBezTo>
                <a:lnTo>
                  <a:pt x="0" y="82217"/>
                </a:lnTo>
                <a:cubicBezTo>
                  <a:pt x="0" y="36810"/>
                  <a:pt x="36810" y="0"/>
                  <a:pt x="82217" y="0"/>
                </a:cubicBezTo>
                <a:close/>
              </a:path>
            </a:pathLst>
          </a:custGeom>
        </p:spPr>
      </p:pic>
      <p:sp>
        <p:nvSpPr>
          <p:cNvPr id="33" name="Arc 32">
            <a:extLst>
              <a:ext uri="{FF2B5EF4-FFF2-40B4-BE49-F238E27FC236}">
                <a16:creationId xmlns:a16="http://schemas.microsoft.com/office/drawing/2014/main" id="{533DF362-939D-4EEE-8DC4-6B54607E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504802" flipH="1">
            <a:off x="6443172" y="162676"/>
            <a:ext cx="4083433" cy="4083433"/>
          </a:xfrm>
          <a:prstGeom prst="arc">
            <a:avLst>
              <a:gd name="adj1" fmla="val 17445962"/>
              <a:gd name="adj2" fmla="val 0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102427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A418E-662B-814C-9F3A-202E88F164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 Validation: Supervised ML Algorithms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3080EBEB-CDA7-B049-8D7E-6DDA98CBBB8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23491789"/>
              </p:ext>
            </p:extLst>
          </p:nvPr>
        </p:nvGraphicFramePr>
        <p:xfrm>
          <a:off x="838200" y="1825625"/>
          <a:ext cx="10515597" cy="43278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199">
                  <a:extLst>
                    <a:ext uri="{9D8B030D-6E8A-4147-A177-3AD203B41FA5}">
                      <a16:colId xmlns:a16="http://schemas.microsoft.com/office/drawing/2014/main" val="32770949"/>
                    </a:ext>
                  </a:extLst>
                </a:gridCol>
                <a:gridCol w="3505199">
                  <a:extLst>
                    <a:ext uri="{9D8B030D-6E8A-4147-A177-3AD203B41FA5}">
                      <a16:colId xmlns:a16="http://schemas.microsoft.com/office/drawing/2014/main" val="443217783"/>
                    </a:ext>
                  </a:extLst>
                </a:gridCol>
                <a:gridCol w="3505199">
                  <a:extLst>
                    <a:ext uri="{9D8B030D-6E8A-4147-A177-3AD203B41FA5}">
                      <a16:colId xmlns:a16="http://schemas.microsoft.com/office/drawing/2014/main" val="3874654764"/>
                    </a:ext>
                  </a:extLst>
                </a:gridCol>
              </a:tblGrid>
              <a:tr h="792313">
                <a:tc>
                  <a:txBody>
                    <a:bodyPr/>
                    <a:lstStyle/>
                    <a:p>
                      <a:r>
                        <a:rPr lang="en-US" dirty="0"/>
                        <a:t>Algorithms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Tuned Parameter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Parameter 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4596793"/>
                  </a:ext>
                </a:extLst>
              </a:tr>
              <a:tr h="792313">
                <a:tc>
                  <a:txBody>
                    <a:bodyPr/>
                    <a:lstStyle/>
                    <a:p>
                      <a:r>
                        <a:rPr lang="en-US" dirty="0"/>
                        <a:t>Logistic Regression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np.logspace</a:t>
                      </a:r>
                      <a:r>
                        <a:rPr lang="en-US" dirty="0"/>
                        <a:t>(-10,0,10)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4579765"/>
                  </a:ext>
                </a:extLst>
              </a:tr>
              <a:tr h="792313">
                <a:tc>
                  <a:txBody>
                    <a:bodyPr/>
                    <a:lstStyle/>
                    <a:p>
                      <a:r>
                        <a:rPr lang="en-US" dirty="0"/>
                        <a:t>Random Forest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Max_depth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Max_features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[1,3,10,30,100]</a:t>
                      </a:r>
                      <a:b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[0.2, 0.5, 0.75, 1.0] 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1001812"/>
                  </a:ext>
                </a:extLst>
              </a:tr>
              <a:tr h="792313">
                <a:tc>
                  <a:txBody>
                    <a:bodyPr/>
                    <a:lstStyle/>
                    <a:p>
                      <a:r>
                        <a:rPr lang="en-US" dirty="0"/>
                        <a:t>Support Vector Machine Classification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Gamma</a:t>
                      </a:r>
                    </a:p>
                    <a:p>
                      <a:endParaRPr lang="en-US" dirty="0"/>
                    </a:p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[1e-2, 1e-1, 1e0, 1e1, 1e2]</a:t>
                      </a:r>
                    </a:p>
                    <a:p>
                      <a:endParaRPr lang="en-US" dirty="0"/>
                    </a:p>
                    <a:p>
                      <a:r>
                        <a:rPr lang="en-US" dirty="0"/>
                        <a:t>np.logspace(-1, 1, 5)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5033095"/>
                  </a:ext>
                </a:extLst>
              </a:tr>
              <a:tr h="792313">
                <a:tc>
                  <a:txBody>
                    <a:bodyPr/>
                    <a:lstStyle/>
                    <a:p>
                      <a:r>
                        <a:rPr lang="en-US" dirty="0"/>
                        <a:t>KNearestNeighbor Classification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N_Neighbors</a:t>
                      </a:r>
                    </a:p>
                    <a:p>
                      <a:endParaRPr lang="en-US" dirty="0"/>
                    </a:p>
                    <a:p>
                      <a:r>
                        <a:rPr lang="en-US" dirty="0"/>
                        <a:t>Weights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[1, 3, 10, 30, 50, 100]</a:t>
                      </a:r>
                    </a:p>
                    <a:p>
                      <a:endParaRPr lang="en-US" dirty="0"/>
                    </a:p>
                    <a:p>
                      <a:r>
                        <a:rPr lang="en-US" dirty="0"/>
                        <a:t>[‘Uniform’, ’distance’]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16559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712231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5EC3A-D2C4-154D-BFB0-37FDFFF5F6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 : Evaluation Metric and Baseline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65AB6E-6B09-4345-9645-124CBDBDE6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Using f1_score_macro as evaluation metric: Imbalanced data.</a:t>
            </a:r>
          </a:p>
          <a:p>
            <a:r>
              <a:rPr lang="en-US" dirty="0"/>
              <a:t>Confusion Matrix of baseline situation (all 0, not bankrupt)</a:t>
            </a:r>
          </a:p>
          <a:p>
            <a:endParaRPr lang="en-US" dirty="0"/>
          </a:p>
          <a:p>
            <a:r>
              <a:rPr lang="en-US" dirty="0"/>
              <a:t>F1_score_macro would be</a:t>
            </a:r>
          </a:p>
          <a:p>
            <a:pPr marL="0" indent="0">
              <a:buNone/>
            </a:pPr>
            <a:r>
              <a:rPr lang="en-US" dirty="0"/>
              <a:t> 0.49180205693844087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587BB4AC-B5DC-CE42-B735-EC52752180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886074"/>
            <a:ext cx="4672013" cy="3114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2826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A7BA06D-B3FF-4E91-8639-B4569AE3A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2B30C86D-5A07-48BC-9C9D-6F9A2DB1E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2B577FF9-3543-4875-815D-3D87BD8A20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CF5B1F-89A2-5D41-B25B-67148B294D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163" y="1656735"/>
            <a:ext cx="5221185" cy="3072015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6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Result : Algorithms Performance</a:t>
            </a:r>
            <a:br>
              <a:rPr lang="en-US" sz="6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6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(RF is the best)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F5569EEC-E12F-4856-B407-02B2813A4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04059" y="0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CF860788-3A6A-45A3-B3F1-06F159665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67336" y="1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Content Placeholder 4" descr="Chart, scatter chart&#10;&#10;Description automatically generated">
            <a:extLst>
              <a:ext uri="{FF2B5EF4-FFF2-40B4-BE49-F238E27FC236}">
                <a16:creationId xmlns:a16="http://schemas.microsoft.com/office/drawing/2014/main" id="{B4FBABA9-20C6-8743-96C1-8484EDA278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83467" y="856515"/>
            <a:ext cx="5350414" cy="3344009"/>
          </a:xfrm>
          <a:custGeom>
            <a:avLst/>
            <a:gdLst/>
            <a:ahLst/>
            <a:cxnLst/>
            <a:rect l="l" t="t" r="r" b="b"/>
            <a:pathLst>
              <a:path w="4579832" h="5347063">
                <a:moveTo>
                  <a:pt x="106985" y="0"/>
                </a:moveTo>
                <a:lnTo>
                  <a:pt x="4472847" y="0"/>
                </a:lnTo>
                <a:cubicBezTo>
                  <a:pt x="4531933" y="0"/>
                  <a:pt x="4579832" y="47899"/>
                  <a:pt x="4579832" y="106985"/>
                </a:cubicBezTo>
                <a:lnTo>
                  <a:pt x="4579832" y="5240078"/>
                </a:lnTo>
                <a:cubicBezTo>
                  <a:pt x="4579832" y="5299164"/>
                  <a:pt x="4531933" y="5347063"/>
                  <a:pt x="4472847" y="5347063"/>
                </a:cubicBezTo>
                <a:lnTo>
                  <a:pt x="106985" y="5347063"/>
                </a:lnTo>
                <a:cubicBezTo>
                  <a:pt x="47899" y="5347063"/>
                  <a:pt x="0" y="5299164"/>
                  <a:pt x="0" y="5240078"/>
                </a:cubicBezTo>
                <a:lnTo>
                  <a:pt x="0" y="106985"/>
                </a:lnTo>
                <a:cubicBezTo>
                  <a:pt x="0" y="47899"/>
                  <a:pt x="47899" y="0"/>
                  <a:pt x="106985" y="0"/>
                </a:cubicBezTo>
                <a:close/>
              </a:path>
            </a:pathLst>
          </a:custGeom>
        </p:spPr>
      </p:pic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DF1E3393-B852-4883-B778-ED3525112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032259" y="2916245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2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39853D09-4205-4CC7-83EB-288E886AC9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48440" y="5717906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0D040B79-3E73-4A31-840D-D6B9C9FDFC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47511" y="6258756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156C6AE5-3F8B-42AC-9EA4-1B686A11E9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43820" y="5835650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80C560-D5BA-BC43-8B7F-A9A4F69BBBCF}"/>
              </a:ext>
            </a:extLst>
          </p:cNvPr>
          <p:cNvSpPr txBox="1"/>
          <p:nvPr/>
        </p:nvSpPr>
        <p:spPr>
          <a:xfrm>
            <a:off x="6551678" y="4176024"/>
            <a:ext cx="492982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Random Forest with parameter </a:t>
            </a:r>
            <a:r>
              <a:rPr lang="en-US" dirty="0" err="1"/>
              <a:t>max_depth</a:t>
            </a:r>
            <a:r>
              <a:rPr lang="en-US" dirty="0"/>
              <a:t> = 30 and </a:t>
            </a:r>
            <a:r>
              <a:rPr lang="en-US" dirty="0" err="1"/>
              <a:t>max_features</a:t>
            </a:r>
            <a:r>
              <a:rPr lang="en-US" dirty="0"/>
              <a:t> = 0.2 has a highest scores with a mean of 0.63 and a standard deviation of 0.029. Which score is 4 standard deviations higher than the baseline score.</a:t>
            </a:r>
          </a:p>
        </p:txBody>
      </p:sp>
    </p:spTree>
    <p:extLst>
      <p:ext uri="{BB962C8B-B14F-4D97-AF65-F5344CB8AC3E}">
        <p14:creationId xmlns:p14="http://schemas.microsoft.com/office/powerpoint/2010/main" val="31611828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32574B-BAA0-A849-B1C6-EBC759389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 : Inspection in Random Forest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6E5323-D30C-514B-968A-95A7D0D855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Confusion Matrix</a:t>
            </a:r>
          </a:p>
          <a:p>
            <a:endParaRPr lang="en-US" dirty="0"/>
          </a:p>
          <a:p>
            <a:r>
              <a:rPr lang="en-US" dirty="0"/>
              <a:t>Could identify half of bankrupt</a:t>
            </a:r>
          </a:p>
          <a:p>
            <a:endParaRPr lang="en-US" dirty="0"/>
          </a:p>
          <a:p>
            <a:r>
              <a:rPr lang="en-US" dirty="0"/>
              <a:t>F1_score_macro</a:t>
            </a:r>
          </a:p>
          <a:p>
            <a:pPr marL="0" indent="0">
              <a:buNone/>
            </a:pPr>
            <a:r>
              <a:rPr lang="en-US" dirty="0"/>
              <a:t>   = 0.631247780245644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endParaRPr lang="en-US" dirty="0"/>
          </a:p>
        </p:txBody>
      </p:sp>
      <p:pic>
        <p:nvPicPr>
          <p:cNvPr id="5" name="Picture 4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2A07817C-873F-BC44-890D-E5B893F636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2563" y="1825625"/>
            <a:ext cx="5486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1995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712627-56A6-8141-928D-41194E3AD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 : Global Importance (5 most important)</a:t>
            </a:r>
          </a:p>
        </p:txBody>
      </p:sp>
      <p:pic>
        <p:nvPicPr>
          <p:cNvPr id="9" name="Content Placeholder 8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61818446-DAC4-6D46-A010-33D4CE3F6F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29927" y="1207293"/>
            <a:ext cx="8557023" cy="5704682"/>
          </a:xfrm>
        </p:spPr>
      </p:pic>
    </p:spTree>
    <p:extLst>
      <p:ext uri="{BB962C8B-B14F-4D97-AF65-F5344CB8AC3E}">
        <p14:creationId xmlns:p14="http://schemas.microsoft.com/office/powerpoint/2010/main" val="805882005"/>
      </p:ext>
    </p:extLst>
  </p:cSld>
  <p:clrMapOvr>
    <a:masterClrMapping/>
  </p:clrMapOvr>
</p:sld>
</file>

<file path=ppt/theme/theme1.xml><?xml version="1.0" encoding="utf-8"?>
<a:theme xmlns:a="http://schemas.openxmlformats.org/drawingml/2006/main" name="ShapesVTI">
  <a:themeElements>
    <a:clrScheme name="Shapes">
      <a:dk1>
        <a:sysClr val="windowText" lastClr="000000"/>
      </a:dk1>
      <a:lt1>
        <a:sysClr val="window" lastClr="FFFFFF"/>
      </a:lt1>
      <a:dk2>
        <a:srgbClr val="281B10"/>
      </a:dk2>
      <a:lt2>
        <a:srgbClr val="FFF9F5"/>
      </a:lt2>
      <a:accent1>
        <a:srgbClr val="EE7661"/>
      </a:accent1>
      <a:accent2>
        <a:srgbClr val="4E91F0"/>
      </a:accent2>
      <a:accent3>
        <a:srgbClr val="5B5260"/>
      </a:accent3>
      <a:accent4>
        <a:srgbClr val="2CC3B4"/>
      </a:accent4>
      <a:accent5>
        <a:srgbClr val="C097F8"/>
      </a:accent5>
      <a:accent6>
        <a:srgbClr val="FF9514"/>
      </a:accent6>
      <a:hlink>
        <a:srgbClr val="E50CBC"/>
      </a:hlink>
      <a:folHlink>
        <a:srgbClr val="6257FF"/>
      </a:folHlink>
    </a:clrScheme>
    <a:fontScheme name="Festival">
      <a:majorFont>
        <a:latin typeface="Tw Cen M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hapesVTI" id="{C78D20FD-A872-4243-8597-B534C62538FF}" vid="{7CAFCCF9-7834-41D6-B6AB-7D225A18A4E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2285</TotalTime>
  <Words>467</Words>
  <Application>Microsoft Macintosh PowerPoint</Application>
  <PresentationFormat>Widescreen</PresentationFormat>
  <Paragraphs>87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Avenir Next LT Pro</vt:lpstr>
      <vt:lpstr>Calibri</vt:lpstr>
      <vt:lpstr>Tw Cen MT</vt:lpstr>
      <vt:lpstr>ShapesVTI</vt:lpstr>
      <vt:lpstr>Predict Company Bankrupt</vt:lpstr>
      <vt:lpstr>Recap </vt:lpstr>
      <vt:lpstr>Cross Validation: Data Splitting</vt:lpstr>
      <vt:lpstr>Cross Validation: Data Preprocessor </vt:lpstr>
      <vt:lpstr>Cross Validation: Supervised ML Algorithms</vt:lpstr>
      <vt:lpstr>Result : Evaluation Metric and Baseline  </vt:lpstr>
      <vt:lpstr>Result : Algorithms Performance (RF is the best)</vt:lpstr>
      <vt:lpstr>Result : Inspection in Random Forest</vt:lpstr>
      <vt:lpstr>Result : Global Importance (5 most important)</vt:lpstr>
      <vt:lpstr>Result : Global importance (5 least important)</vt:lpstr>
      <vt:lpstr>Result : Local importance of most &amp; least feature</vt:lpstr>
      <vt:lpstr>Outlook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 Company Bankrupt</dc:title>
  <dc:creator>mao shijie</dc:creator>
  <cp:lastModifiedBy>mao shijie</cp:lastModifiedBy>
  <cp:revision>3</cp:revision>
  <dcterms:created xsi:type="dcterms:W3CDTF">2021-12-08T06:40:38Z</dcterms:created>
  <dcterms:modified xsi:type="dcterms:W3CDTF">2021-12-10T20:41:31Z</dcterms:modified>
</cp:coreProperties>
</file>